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60050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Hotel Booking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customer behavior and revenue trends to drive profitability.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683" y="402908"/>
            <a:ext cx="3890129" cy="43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&amp; Tools Used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12683" y="1126688"/>
            <a:ext cx="1360503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analysis offers clear insights into booking behavior, cancellation drivers, and revenue opportunities.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12683" y="1672352"/>
            <a:ext cx="206835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12683" y="2077283"/>
            <a:ext cx="6623804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optimizing pricing, channels, and reducing cancellations, hotels can significantly improve revenue and customer loyalty.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683" y="2710934"/>
            <a:ext cx="6623804" cy="662380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1533" y="1672352"/>
            <a:ext cx="206835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Utilized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533" y="2095619"/>
            <a:ext cx="366236" cy="3662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50887" y="2182535"/>
            <a:ext cx="1723668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050887" y="2544485"/>
            <a:ext cx="607445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Pandas, Matplotlib, Seaborn</a:t>
            </a:r>
            <a:endParaRPr lang="en-US" sz="11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1533" y="3071932"/>
            <a:ext cx="366236" cy="3662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50887" y="3158847"/>
            <a:ext cx="1723668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PostgreSQL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8050887" y="3520797"/>
            <a:ext cx="607445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analysis queries</a:t>
            </a:r>
            <a:endParaRPr lang="en-US" sz="11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1533" y="4048244"/>
            <a:ext cx="366236" cy="36623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050887" y="4135160"/>
            <a:ext cx="1723668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Jupyter Notebook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8050887" y="4497110"/>
            <a:ext cx="607445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Analysis execution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50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837724" y="2095976"/>
            <a:ext cx="3614618" cy="2254567"/>
          </a:xfrm>
          <a:prstGeom prst="roundRect">
            <a:avLst>
              <a:gd name="adj" fmla="val 648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2095976"/>
            <a:ext cx="121920" cy="2254567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2365772"/>
            <a:ext cx="298358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Analyze Data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98959" y="2931676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booking behavior, cancellation patterns, and revenue trends.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095976"/>
            <a:ext cx="3614618" cy="2254567"/>
          </a:xfrm>
          <a:prstGeom prst="roundRect">
            <a:avLst>
              <a:gd name="adj" fmla="val 648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61178" y="2095976"/>
            <a:ext cx="121920" cy="2254567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5052893" y="2365772"/>
            <a:ext cx="298358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Identify Drivers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052893" y="2931676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Pinpoint factors influencing bookings and cancellations.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4589859"/>
            <a:ext cx="3614618" cy="2254567"/>
          </a:xfrm>
          <a:prstGeom prst="roundRect">
            <a:avLst>
              <a:gd name="adj" fmla="val 648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07244" y="4589859"/>
            <a:ext cx="121920" cy="2254567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1198959" y="4859655"/>
            <a:ext cx="298358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Recommendations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198959" y="5425559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actionable insights to boost profitability and retention.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06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Summary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291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0545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Rows: 30,000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5212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Columns: 26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14361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480524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Booking details (dates)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2719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&amp; property info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7386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Booking behavior (channel, stay type)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20541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Financials (value, markup)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67214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Cancellation info (status, refund)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23689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3021211"/>
            <a:ext cx="6056352" cy="2113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1111"/>
            <a:ext cx="83985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5387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Python (Pandas, Matplotlib, Seaborn) for data cleaning and analysis.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10610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482459"/>
            <a:ext cx="4158734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3663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158615"/>
            <a:ext cx="4158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Imported dataset with pandas.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35773" y="310610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482459"/>
            <a:ext cx="4158734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5235773" y="3663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773" y="4158615"/>
            <a:ext cx="415873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df.describe()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633823" y="310610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3482459"/>
            <a:ext cx="4158853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4" name="Text 12"/>
          <p:cNvSpPr/>
          <p:nvPr/>
        </p:nvSpPr>
        <p:spPr>
          <a:xfrm>
            <a:off x="9633823" y="3663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33823" y="4158615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Removed special characters, handled missing values.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534340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37724" y="5719763"/>
            <a:ext cx="6357818" cy="3048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8" name="Text 16"/>
          <p:cNvSpPr/>
          <p:nvPr/>
        </p:nvSpPr>
        <p:spPr>
          <a:xfrm>
            <a:off x="837724" y="59003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37724" y="6395918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Extracted booking month, analyzed length of stay.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434858" y="534340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7434858" y="5719763"/>
            <a:ext cx="6357818" cy="30480"/>
          </a:xfrm>
          <a:prstGeom prst="rect">
            <a:avLst/>
          </a:prstGeom>
          <a:solidFill>
            <a:srgbClr val="59ABA9"/>
          </a:solidFill>
          <a:ln/>
        </p:spPr>
      </p:sp>
      <p:sp>
        <p:nvSpPr>
          <p:cNvPr id="22" name="Text 20"/>
          <p:cNvSpPr/>
          <p:nvPr/>
        </p:nvSpPr>
        <p:spPr>
          <a:xfrm>
            <a:off x="7434858" y="59003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Cancellation Analysis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34858" y="6395918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Compared cancelled vs. confirmed bookings, refund behavior.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25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Bookings by Channel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455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 channel dominates bookings, followed by Mobile App and Travel Agent.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Web channel accounts for the largest portion of bookings, indicating its importance.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599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Cancellation Rates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687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Travel Agents show the highest cancellation rate, while Web bookings have the lowest.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390186"/>
            <a:ext cx="3794760" cy="328422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614761" y="3390186"/>
            <a:ext cx="6185535" cy="2071568"/>
          </a:xfrm>
          <a:prstGeom prst="roundRect">
            <a:avLst>
              <a:gd name="adj" fmla="val 173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22381" y="3397806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861697" y="3549015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Mobile App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950654" y="3549015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0.22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622381" y="4083248"/>
            <a:ext cx="6170295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861697" y="4234458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Travel Agent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950654" y="4234458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0.25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7622381" y="4768691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861697" y="491990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950654" y="491990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0.15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14761" y="573095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Travel Agent bookings have the highest cancellation rate at 25%.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65621"/>
            <a:ext cx="59915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Monthly Booking Trend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Bookings peak significantly in Month 4, then stabilize.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trend suggests seasonal influences on booking volumes.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035" y="547330"/>
            <a:ext cx="6017419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Observations &amp; Insights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3035" y="1431250"/>
            <a:ext cx="22860" cy="6259354"/>
          </a:xfrm>
          <a:prstGeom prst="roundRect">
            <a:avLst>
              <a:gd name="adj" fmla="val 1306052"/>
            </a:avLst>
          </a:prstGeom>
          <a:solidFill>
            <a:srgbClr val="F2B42D"/>
          </a:solidFill>
          <a:ln/>
        </p:spPr>
      </p:sp>
      <p:sp>
        <p:nvSpPr>
          <p:cNvPr id="5" name="Shape 2"/>
          <p:cNvSpPr/>
          <p:nvPr/>
        </p:nvSpPr>
        <p:spPr>
          <a:xfrm>
            <a:off x="6205895" y="1431250"/>
            <a:ext cx="7750731" cy="1950482"/>
          </a:xfrm>
          <a:prstGeom prst="rect">
            <a:avLst/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4848" y="1653064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Booking Trends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04848" y="2065139"/>
            <a:ext cx="73299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Online channels lead bookings.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404848" y="2453283"/>
            <a:ext cx="73299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 rooms are most popular.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404848" y="2841427"/>
            <a:ext cx="73299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3-star and 4-star hotels receive maximum bookings.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05895" y="3779758"/>
            <a:ext cx="7750731" cy="1950482"/>
          </a:xfrm>
          <a:prstGeom prst="rect">
            <a:avLst/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04848" y="4001572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Cancellation Behavior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04848" y="4413647"/>
            <a:ext cx="73299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Online bookings have higher cancellation rates.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404848" y="4801791"/>
            <a:ext cx="73299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Premium rooms show lower cancellations.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404848" y="5189934"/>
            <a:ext cx="73299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Refundable bookings increase cancellation probability.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205895" y="6128266"/>
            <a:ext cx="7750731" cy="1562338"/>
          </a:xfrm>
          <a:prstGeom prst="rect">
            <a:avLst/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404848" y="6350079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Time-Based Patterns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6404848" y="6762155"/>
            <a:ext cx="73299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Bookings peak during holidays.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404848" y="7150298"/>
            <a:ext cx="73299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Longer stays common on weekends.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023" y="596384"/>
            <a:ext cx="6512481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Recommendations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9023" y="1884759"/>
            <a:ext cx="3704511" cy="2778323"/>
          </a:xfrm>
          <a:prstGeom prst="roundRect">
            <a:avLst>
              <a:gd name="adj" fmla="val 526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59023" y="1854279"/>
            <a:ext cx="3704511" cy="121920"/>
          </a:xfrm>
          <a:prstGeom prst="roundRect">
            <a:avLst>
              <a:gd name="adj" fmla="val 266842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1559481"/>
            <a:ext cx="650558" cy="650558"/>
          </a:xfrm>
          <a:prstGeom prst="roundRect">
            <a:avLst>
              <a:gd name="adj" fmla="val 140556"/>
            </a:avLst>
          </a:prstGeom>
          <a:solidFill>
            <a:srgbClr val="F2B42D"/>
          </a:solidFill>
          <a:ln/>
        </p:spPr>
      </p:sp>
      <p:sp>
        <p:nvSpPr>
          <p:cNvPr id="7" name="Text 4"/>
          <p:cNvSpPr/>
          <p:nvPr/>
        </p:nvSpPr>
        <p:spPr>
          <a:xfrm>
            <a:off x="2481143" y="1722120"/>
            <a:ext cx="26015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06316" y="2426970"/>
            <a:ext cx="25516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Reduce Cancellations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06316" y="2875836"/>
            <a:ext cx="320992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 partial refunds.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06316" y="3298746"/>
            <a:ext cx="3209925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 non-refundable discounts.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06316" y="4068723"/>
            <a:ext cx="320992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Send check-in reminders.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4680347" y="1884759"/>
            <a:ext cx="3704630" cy="2778323"/>
          </a:xfrm>
          <a:prstGeom prst="roundRect">
            <a:avLst>
              <a:gd name="adj" fmla="val 526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680347" y="1854279"/>
            <a:ext cx="3704630" cy="121920"/>
          </a:xfrm>
          <a:prstGeom prst="roundRect">
            <a:avLst>
              <a:gd name="adj" fmla="val 266842"/>
            </a:avLst>
          </a:prstGeom>
          <a:solidFill>
            <a:srgbClr val="D7425E"/>
          </a:solidFill>
          <a:ln/>
        </p:spPr>
      </p:sp>
      <p:sp>
        <p:nvSpPr>
          <p:cNvPr id="14" name="Shape 11"/>
          <p:cNvSpPr/>
          <p:nvPr/>
        </p:nvSpPr>
        <p:spPr>
          <a:xfrm>
            <a:off x="6207323" y="1559481"/>
            <a:ext cx="650558" cy="650558"/>
          </a:xfrm>
          <a:prstGeom prst="roundRect">
            <a:avLst>
              <a:gd name="adj" fmla="val 140556"/>
            </a:avLst>
          </a:prstGeom>
          <a:solidFill>
            <a:srgbClr val="F2B42D"/>
          </a:solidFill>
          <a:ln/>
        </p:spPr>
      </p:sp>
      <p:sp>
        <p:nvSpPr>
          <p:cNvPr id="15" name="Text 12"/>
          <p:cNvSpPr/>
          <p:nvPr/>
        </p:nvSpPr>
        <p:spPr>
          <a:xfrm>
            <a:off x="6402467" y="1722120"/>
            <a:ext cx="26015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927640" y="2426970"/>
            <a:ext cx="25516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 Profitability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4927640" y="2875836"/>
            <a:ext cx="321004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Upsell Premium rooms.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927640" y="3298746"/>
            <a:ext cx="321004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 loyalty benefits.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927640" y="3721656"/>
            <a:ext cx="321004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4-5 star hotels.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759023" y="5205174"/>
            <a:ext cx="7625953" cy="2431256"/>
          </a:xfrm>
          <a:prstGeom prst="roundRect">
            <a:avLst>
              <a:gd name="adj" fmla="val 6018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759023" y="5174694"/>
            <a:ext cx="7625953" cy="121920"/>
          </a:xfrm>
          <a:prstGeom prst="roundRect">
            <a:avLst>
              <a:gd name="adj" fmla="val 266842"/>
            </a:avLst>
          </a:prstGeom>
          <a:solidFill>
            <a:srgbClr val="DD785E"/>
          </a:solidFill>
          <a:ln/>
        </p:spPr>
      </p:sp>
      <p:sp>
        <p:nvSpPr>
          <p:cNvPr id="22" name="Shape 19"/>
          <p:cNvSpPr/>
          <p:nvPr/>
        </p:nvSpPr>
        <p:spPr>
          <a:xfrm>
            <a:off x="4246721" y="4879896"/>
            <a:ext cx="650558" cy="650558"/>
          </a:xfrm>
          <a:prstGeom prst="roundRect">
            <a:avLst>
              <a:gd name="adj" fmla="val 140556"/>
            </a:avLst>
          </a:prstGeom>
          <a:solidFill>
            <a:srgbClr val="F2B42D"/>
          </a:solidFill>
          <a:ln/>
        </p:spPr>
      </p:sp>
      <p:sp>
        <p:nvSpPr>
          <p:cNvPr id="23" name="Text 20"/>
          <p:cNvSpPr/>
          <p:nvPr/>
        </p:nvSpPr>
        <p:spPr>
          <a:xfrm>
            <a:off x="4441865" y="5042535"/>
            <a:ext cx="26015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006316" y="5747385"/>
            <a:ext cx="25516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Strategy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1006316" y="6196251"/>
            <a:ext cx="713136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Exclusive direct booking deals.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1006316" y="6619161"/>
            <a:ext cx="713136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high-commission channel dependency.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1006316" y="7042071"/>
            <a:ext cx="713136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pricing for peak seasons.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2025-12-29T20:13:59Z</dcterms:created>
  <dcterms:modified xsi:type="dcterms:W3CDTF">2025-12-29T20:13:59Z</dcterms:modified>
</cp:coreProperties>
</file>